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67" r:id="rId2"/>
    <p:sldId id="263" r:id="rId3"/>
    <p:sldId id="266" r:id="rId4"/>
    <p:sldId id="268" r:id="rId5"/>
    <p:sldId id="270" r:id="rId6"/>
    <p:sldId id="269" r:id="rId7"/>
    <p:sldId id="271" r:id="rId8"/>
    <p:sldId id="272" r:id="rId9"/>
    <p:sldId id="273" r:id="rId10"/>
    <p:sldId id="274" r:id="rId11"/>
    <p:sldId id="275" r:id="rId12"/>
    <p:sldId id="277" r:id="rId13"/>
    <p:sldId id="278" r:id="rId14"/>
    <p:sldId id="280" r:id="rId15"/>
    <p:sldId id="279" r:id="rId16"/>
    <p:sldId id="281" r:id="rId17"/>
  </p:sldIdLst>
  <p:sldSz cx="9144000" cy="6858000" type="screen4x3"/>
  <p:notesSz cx="6797675" cy="9926638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D3D54F-7A7C-4C88-9305-FC076750545C}">
          <p14:sldIdLst>
            <p14:sldId id="267"/>
            <p14:sldId id="263"/>
            <p14:sldId id="266"/>
            <p14:sldId id="268"/>
            <p14:sldId id="270"/>
            <p14:sldId id="269"/>
            <p14:sldId id="271"/>
            <p14:sldId id="272"/>
            <p14:sldId id="273"/>
            <p14:sldId id="274"/>
            <p14:sldId id="275"/>
            <p14:sldId id="277"/>
            <p14:sldId id="278"/>
            <p14:sldId id="280"/>
            <p14:sldId id="279"/>
            <p14:sldId id="281"/>
          </p14:sldIdLst>
        </p14:section>
        <p14:section name="Untitled Section" id="{927F5F71-C171-473A-845E-0AB65643CED2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  <a:srgbClr val="FFFFFF"/>
    <a:srgbClr val="00CC99"/>
    <a:srgbClr val="009999"/>
    <a:srgbClr val="FFCC99"/>
    <a:srgbClr val="FFCC66"/>
    <a:srgbClr val="E37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38B1855-1B75-4FBE-930C-398BA8C253C6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19" autoAdjust="0"/>
    <p:restoredTop sz="83622" autoAdjust="0"/>
  </p:normalViewPr>
  <p:slideViewPr>
    <p:cSldViewPr snapToGrid="0">
      <p:cViewPr varScale="1">
        <p:scale>
          <a:sx n="96" d="100"/>
          <a:sy n="96" d="100"/>
        </p:scale>
        <p:origin x="-258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-396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18327383-0439-4BE7-9989-E5242BE27CE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534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153"/>
            <a:ext cx="4984962" cy="446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17375E9-DBAB-474A-828C-8113DC2C5B1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1862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30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84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84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84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84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265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510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455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570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705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735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baseline="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337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84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84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84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84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190" y="5025712"/>
            <a:ext cx="8706048" cy="5232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idx="1"/>
          </p:nvPr>
        </p:nvSpPr>
        <p:spPr>
          <a:xfrm>
            <a:off x="225286" y="1709530"/>
            <a:ext cx="8706679" cy="3856383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2029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2" y="2367930"/>
            <a:ext cx="8640417" cy="1151084"/>
          </a:xfrm>
        </p:spPr>
        <p:txBody>
          <a:bodyPr/>
          <a:lstStyle>
            <a:lvl1pPr>
              <a:buClr>
                <a:schemeClr val="bg1"/>
              </a:buClr>
              <a:buSzPct val="100000"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8539" y="1721539"/>
            <a:ext cx="8653670" cy="523220"/>
          </a:xfrm>
          <a:prstGeom prst="rect">
            <a:avLst/>
          </a:prstGeom>
          <a:solidFill>
            <a:srgbClr val="FFFFFF">
              <a:alpha val="41961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161926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251791" y="2333899"/>
            <a:ext cx="4245597" cy="32055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33899"/>
            <a:ext cx="4260436" cy="32055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0877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1093186"/>
            <a:ext cx="8692124" cy="482522"/>
          </a:xfrm>
          <a:solidFill>
            <a:srgbClr val="FFFFFF">
              <a:alpha val="62000"/>
            </a:srgb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539" y="1720641"/>
            <a:ext cx="4258849" cy="5190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791" y="2333899"/>
            <a:ext cx="4245597" cy="32055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0641"/>
            <a:ext cx="4247184" cy="5190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33899"/>
            <a:ext cx="4260436" cy="32055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599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96" y="5168346"/>
            <a:ext cx="8587409" cy="3712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8296" y="1762539"/>
            <a:ext cx="8587409" cy="33793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3283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04003" y="1683071"/>
            <a:ext cx="8735995" cy="3909346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GB">
              <a:ln>
                <a:noFill/>
              </a:ln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4401" y="1721539"/>
            <a:ext cx="8635198" cy="52322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9839" y="2367930"/>
            <a:ext cx="8644322" cy="1151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717" y="5857442"/>
            <a:ext cx="2248714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2" y="188857"/>
            <a:ext cx="8728026" cy="1401847"/>
          </a:xfrm>
          <a:prstGeom prst="rect">
            <a:avLst/>
          </a:prstGeom>
        </p:spPr>
      </p:pic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04662" y="5857442"/>
            <a:ext cx="3235333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95483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6" r:id="rId1"/>
    <p:sldLayoutId id="2147483662" r:id="rId2"/>
    <p:sldLayoutId id="2147483664" r:id="rId3"/>
    <p:sldLayoutId id="2147483665" r:id="rId4"/>
    <p:sldLayoutId id="2147483667" r:id="rId5"/>
    <p:sldLayoutId id="2147483669" r:id="rId6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>
              <a:lumMod val="75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aramond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bg1"/>
        </a:buClr>
        <a:buSzPct val="100000"/>
        <a:buFont typeface="Arial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SzPct val="100000"/>
        <a:buFont typeface="Arial" pitchFamily="34" charset="0"/>
        <a:buChar char="•"/>
        <a:defRPr sz="2000" b="1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bg1"/>
        </a:buClr>
        <a:buSzPct val="75000"/>
        <a:buFont typeface="Marlett" pitchFamily="2" charset="2"/>
        <a:buChar char=""/>
        <a:defRPr sz="2000" b="1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190" y="3114496"/>
            <a:ext cx="8706048" cy="1077218"/>
          </a:xfrm>
        </p:spPr>
        <p:txBody>
          <a:bodyPr/>
          <a:lstStyle/>
          <a:p>
            <a:r>
              <a:rPr lang="en-GB" sz="3600" dirty="0" smtClean="0"/>
              <a:t>Telling data stories with </a:t>
            </a:r>
            <a:r>
              <a:rPr lang="en-GB" sz="3600" dirty="0" err="1" smtClean="0"/>
              <a:t>gganimate</a:t>
            </a:r>
            <a:r>
              <a:rPr lang="en-GB" sz="3600" dirty="0" smtClean="0"/>
              <a:t>: </a:t>
            </a:r>
            <a:br>
              <a:rPr lang="en-GB" sz="3600" dirty="0" smtClean="0"/>
            </a:br>
            <a:r>
              <a:rPr lang="en-GB" dirty="0" smtClean="0"/>
              <a:t>the </a:t>
            </a:r>
            <a:r>
              <a:rPr lang="en-GB" dirty="0" err="1" smtClean="0"/>
              <a:t>GIFt</a:t>
            </a:r>
            <a:r>
              <a:rPr lang="en-GB" dirty="0" smtClean="0"/>
              <a:t> that keeps on giving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22070" y="4848567"/>
            <a:ext cx="8706048" cy="707886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GB" sz="2000" kern="0" dirty="0" smtClean="0"/>
              <a:t>Joshua Bird</a:t>
            </a:r>
          </a:p>
          <a:p>
            <a:r>
              <a:rPr lang="en-GB" sz="2000" kern="0" dirty="0" smtClean="0"/>
              <a:t>Senior Policy/Analysis Officer</a:t>
            </a:r>
            <a:endParaRPr lang="en-GB" sz="2000" kern="0" dirty="0"/>
          </a:p>
        </p:txBody>
      </p:sp>
    </p:spTree>
    <p:extLst>
      <p:ext uri="{BB962C8B-B14F-4D97-AF65-F5344CB8AC3E}">
        <p14:creationId xmlns:p14="http://schemas.microsoft.com/office/powerpoint/2010/main" val="447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:\Performance Measurement &amp; Analysis\Josh\Misc\EdinbR\popbu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283" y="0"/>
            <a:ext cx="6857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306" y="75694"/>
            <a:ext cx="905069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pop_select</a:t>
            </a:r>
            <a:r>
              <a:rPr lang="en-GB" dirty="0"/>
              <a:t> &lt;- </a:t>
            </a:r>
            <a:r>
              <a:rPr lang="en-GB" dirty="0" err="1"/>
              <a:t>ggplot</a:t>
            </a:r>
            <a:r>
              <a:rPr lang="en-GB" dirty="0"/>
              <a:t>(data = </a:t>
            </a:r>
            <a:r>
              <a:rPr lang="en-GB" dirty="0" err="1"/>
              <a:t>popdata_final</a:t>
            </a:r>
            <a:r>
              <a:rPr lang="en-GB" dirty="0"/>
              <a:t>, </a:t>
            </a:r>
            <a:r>
              <a:rPr lang="en-GB" dirty="0" err="1"/>
              <a:t>aes</a:t>
            </a:r>
            <a:r>
              <a:rPr lang="en-GB" dirty="0"/>
              <a:t>(x=Year, y = total, fill = total)) +</a:t>
            </a:r>
          </a:p>
          <a:p>
            <a:r>
              <a:rPr lang="en-GB" dirty="0"/>
              <a:t>  </a:t>
            </a:r>
            <a:r>
              <a:rPr lang="en-GB" dirty="0" err="1"/>
              <a:t>geom_bar</a:t>
            </a:r>
            <a:r>
              <a:rPr lang="en-GB" dirty="0"/>
              <a:t>(stat="identity") +</a:t>
            </a:r>
          </a:p>
          <a:p>
            <a:r>
              <a:rPr lang="en-GB" dirty="0"/>
              <a:t>  labs(title = "15-24 year-olds as a proportion of the Scottish population, 1980-2040", x </a:t>
            </a:r>
            <a:r>
              <a:rPr lang="en-GB" dirty="0" smtClean="0"/>
              <a:t>	= </a:t>
            </a:r>
            <a:r>
              <a:rPr lang="en-GB" dirty="0"/>
              <a:t>"%") +</a:t>
            </a:r>
          </a:p>
          <a:p>
            <a:r>
              <a:rPr lang="en-GB" dirty="0"/>
              <a:t>  </a:t>
            </a:r>
            <a:r>
              <a:rPr lang="en-GB" dirty="0" err="1"/>
              <a:t>coord_flip</a:t>
            </a:r>
            <a:r>
              <a:rPr lang="en-GB" dirty="0"/>
              <a:t>() +</a:t>
            </a:r>
          </a:p>
          <a:p>
            <a:r>
              <a:rPr lang="en-GB" dirty="0"/>
              <a:t>  </a:t>
            </a:r>
            <a:r>
              <a:rPr lang="en-GB" dirty="0" err="1"/>
              <a:t>geom_text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(label = </a:t>
            </a:r>
            <a:r>
              <a:rPr lang="en-GB" dirty="0" err="1"/>
              <a:t>ifelse</a:t>
            </a:r>
            <a:r>
              <a:rPr lang="en-GB" dirty="0"/>
              <a:t>(Year %in% c(1980, 2018, 2040), paste0(total, '%'), "")), </a:t>
            </a:r>
            <a:r>
              <a:rPr lang="en-GB" dirty="0" smtClean="0"/>
              <a:t>	</a:t>
            </a:r>
            <a:r>
              <a:rPr lang="en-GB" dirty="0" err="1" smtClean="0"/>
              <a:t>hjust</a:t>
            </a:r>
            <a:r>
              <a:rPr lang="en-GB" dirty="0" smtClean="0"/>
              <a:t> </a:t>
            </a:r>
            <a:r>
              <a:rPr lang="en-GB" dirty="0"/>
              <a:t>= 3) +</a:t>
            </a:r>
          </a:p>
          <a:p>
            <a:r>
              <a:rPr lang="en-GB" dirty="0"/>
              <a:t>  </a:t>
            </a:r>
            <a:r>
              <a:rPr lang="en-GB" dirty="0" err="1"/>
              <a:t>scale_fill_distiller</a:t>
            </a:r>
            <a:r>
              <a:rPr lang="en-GB" dirty="0"/>
              <a:t>(palette = "Purples", direction = 1) +</a:t>
            </a:r>
          </a:p>
          <a:p>
            <a:r>
              <a:rPr lang="en-GB" dirty="0"/>
              <a:t>  </a:t>
            </a:r>
            <a:r>
              <a:rPr lang="en-GB" dirty="0" err="1"/>
              <a:t>theme_minimal</a:t>
            </a:r>
            <a:r>
              <a:rPr lang="en-GB" dirty="0"/>
              <a:t>() +</a:t>
            </a:r>
          </a:p>
          <a:p>
            <a:r>
              <a:rPr lang="en-GB" dirty="0"/>
              <a:t>  theme(</a:t>
            </a:r>
            <a:r>
              <a:rPr lang="en-GB" dirty="0" err="1"/>
              <a:t>plot.title</a:t>
            </a:r>
            <a:r>
              <a:rPr lang="en-GB" dirty="0"/>
              <a:t> = </a:t>
            </a:r>
            <a:r>
              <a:rPr lang="en-GB" dirty="0" err="1"/>
              <a:t>element_text</a:t>
            </a:r>
            <a:r>
              <a:rPr lang="en-GB" dirty="0"/>
              <a:t>(size = 20),</a:t>
            </a:r>
          </a:p>
          <a:p>
            <a:r>
              <a:rPr lang="en-GB" dirty="0"/>
              <a:t>        </a:t>
            </a:r>
            <a:r>
              <a:rPr lang="en-GB" dirty="0" err="1"/>
              <a:t>legend.position</a:t>
            </a:r>
            <a:r>
              <a:rPr lang="en-GB" dirty="0"/>
              <a:t> = "none",</a:t>
            </a:r>
          </a:p>
          <a:p>
            <a:r>
              <a:rPr lang="en-GB" dirty="0"/>
              <a:t>        </a:t>
            </a:r>
            <a:r>
              <a:rPr lang="en-GB" dirty="0" err="1"/>
              <a:t>axis.text</a:t>
            </a:r>
            <a:r>
              <a:rPr lang="en-GB" dirty="0"/>
              <a:t> = </a:t>
            </a:r>
            <a:r>
              <a:rPr lang="en-GB" dirty="0" err="1"/>
              <a:t>element_text</a:t>
            </a:r>
            <a:r>
              <a:rPr lang="en-GB" dirty="0"/>
              <a:t>(size = 12.5,</a:t>
            </a:r>
          </a:p>
          <a:p>
            <a:r>
              <a:rPr lang="en-GB" dirty="0"/>
              <a:t>                                 </a:t>
            </a:r>
            <a:r>
              <a:rPr lang="en-GB" dirty="0" err="1"/>
              <a:t>color</a:t>
            </a:r>
            <a:r>
              <a:rPr lang="en-GB" dirty="0"/>
              <a:t> = 'black'),</a:t>
            </a:r>
          </a:p>
          <a:p>
            <a:r>
              <a:rPr lang="en-GB" dirty="0"/>
              <a:t>        </a:t>
            </a:r>
            <a:r>
              <a:rPr lang="en-GB" dirty="0" err="1"/>
              <a:t>axis.title</a:t>
            </a:r>
            <a:r>
              <a:rPr lang="en-GB" dirty="0"/>
              <a:t> = </a:t>
            </a:r>
            <a:r>
              <a:rPr lang="en-GB" dirty="0" err="1"/>
              <a:t>element_text</a:t>
            </a:r>
            <a:r>
              <a:rPr lang="en-GB" dirty="0"/>
              <a:t>(size = 15),</a:t>
            </a:r>
          </a:p>
          <a:p>
            <a:r>
              <a:rPr lang="en-GB" dirty="0"/>
              <a:t>        </a:t>
            </a:r>
            <a:r>
              <a:rPr lang="en-GB" dirty="0" err="1"/>
              <a:t>strip.text</a:t>
            </a:r>
            <a:r>
              <a:rPr lang="en-GB" dirty="0"/>
              <a:t> = </a:t>
            </a:r>
            <a:r>
              <a:rPr lang="en-GB" dirty="0" err="1"/>
              <a:t>element_text</a:t>
            </a:r>
            <a:r>
              <a:rPr lang="en-GB" dirty="0"/>
              <a:t>(size = 15)) +</a:t>
            </a:r>
          </a:p>
          <a:p>
            <a:r>
              <a:rPr lang="en-GB" dirty="0"/>
              <a:t>  </a:t>
            </a:r>
            <a:r>
              <a:rPr lang="en-GB" dirty="0" err="1"/>
              <a:t>transition_states</a:t>
            </a:r>
            <a:r>
              <a:rPr lang="en-GB" dirty="0"/>
              <a:t>(</a:t>
            </a:r>
            <a:r>
              <a:rPr lang="en-GB" dirty="0" err="1"/>
              <a:t>transtate</a:t>
            </a:r>
            <a:r>
              <a:rPr lang="en-GB" dirty="0"/>
              <a:t>, </a:t>
            </a:r>
            <a:r>
              <a:rPr lang="en-GB" dirty="0" err="1"/>
              <a:t>transition_length</a:t>
            </a:r>
            <a:r>
              <a:rPr lang="en-GB" dirty="0"/>
              <a:t> = 2, </a:t>
            </a:r>
            <a:r>
              <a:rPr lang="en-GB" dirty="0" err="1"/>
              <a:t>state_length</a:t>
            </a:r>
            <a:r>
              <a:rPr lang="en-GB" dirty="0"/>
              <a:t> = 1, wrap = F) +</a:t>
            </a:r>
          </a:p>
          <a:p>
            <a:r>
              <a:rPr lang="en-GB" dirty="0"/>
              <a:t>  </a:t>
            </a:r>
            <a:r>
              <a:rPr lang="en-GB" dirty="0" err="1"/>
              <a:t>shadow_mark</a:t>
            </a:r>
            <a:r>
              <a:rPr lang="en-GB" dirty="0"/>
              <a:t>(colour = 'black') +</a:t>
            </a:r>
          </a:p>
          <a:p>
            <a:r>
              <a:rPr lang="en-GB" dirty="0"/>
              <a:t>  </a:t>
            </a:r>
            <a:r>
              <a:rPr lang="en-GB" dirty="0" err="1"/>
              <a:t>enter_grow</a:t>
            </a:r>
            <a:r>
              <a:rPr lang="en-GB" dirty="0"/>
              <a:t>() +</a:t>
            </a:r>
          </a:p>
          <a:p>
            <a:r>
              <a:rPr lang="en-GB" dirty="0"/>
              <a:t>  </a:t>
            </a:r>
            <a:r>
              <a:rPr lang="en-GB" dirty="0" err="1"/>
              <a:t>view_step</a:t>
            </a:r>
            <a:r>
              <a:rPr lang="en-GB" dirty="0"/>
              <a:t>(</a:t>
            </a:r>
            <a:r>
              <a:rPr lang="en-GB" dirty="0" err="1"/>
              <a:t>pause_length</a:t>
            </a:r>
            <a:r>
              <a:rPr lang="en-GB" dirty="0"/>
              <a:t> = 2, </a:t>
            </a:r>
            <a:r>
              <a:rPr lang="en-GB" dirty="0" err="1"/>
              <a:t>step_length</a:t>
            </a:r>
            <a:r>
              <a:rPr lang="en-GB" dirty="0"/>
              <a:t> = 1, </a:t>
            </a:r>
            <a:r>
              <a:rPr lang="en-GB" dirty="0" err="1"/>
              <a:t>nsteps</a:t>
            </a:r>
            <a:r>
              <a:rPr lang="en-GB" dirty="0"/>
              <a:t> = 2, wrap = F)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37600" y="5685576"/>
            <a:ext cx="214512" cy="24444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7600" y="1392725"/>
            <a:ext cx="214512" cy="24444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7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306" y="75694"/>
            <a:ext cx="905069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pop_select</a:t>
            </a:r>
            <a:r>
              <a:rPr lang="en-GB" dirty="0"/>
              <a:t> &lt;- </a:t>
            </a:r>
            <a:r>
              <a:rPr lang="en-GB" dirty="0" err="1"/>
              <a:t>ggplot</a:t>
            </a:r>
            <a:r>
              <a:rPr lang="en-GB" dirty="0"/>
              <a:t>(data = </a:t>
            </a:r>
            <a:r>
              <a:rPr lang="en-GB" dirty="0" err="1"/>
              <a:t>popdata_final</a:t>
            </a:r>
            <a:r>
              <a:rPr lang="en-GB" dirty="0"/>
              <a:t>, </a:t>
            </a:r>
            <a:r>
              <a:rPr lang="en-GB" dirty="0" err="1" smtClean="0"/>
              <a:t>aes</a:t>
            </a:r>
            <a:r>
              <a:rPr lang="en-GB" dirty="0" smtClean="0"/>
              <a:t>(x=total, </a:t>
            </a:r>
            <a:r>
              <a:rPr lang="en-GB" dirty="0"/>
              <a:t>y = Y</a:t>
            </a:r>
            <a:r>
              <a:rPr lang="en-GB" dirty="0" smtClean="0"/>
              <a:t>ear, </a:t>
            </a:r>
            <a:r>
              <a:rPr lang="en-GB" dirty="0"/>
              <a:t>fill </a:t>
            </a:r>
            <a:r>
              <a:rPr lang="en-GB" dirty="0" smtClean="0"/>
              <a:t>= Year)) </a:t>
            </a:r>
            <a:r>
              <a:rPr lang="en-GB" dirty="0"/>
              <a:t>+</a:t>
            </a:r>
          </a:p>
          <a:p>
            <a:r>
              <a:rPr lang="en-GB" dirty="0"/>
              <a:t>  </a:t>
            </a:r>
            <a:r>
              <a:rPr lang="en-GB" strike="sngStrike" dirty="0" err="1"/>
              <a:t>geom_bar</a:t>
            </a:r>
            <a:r>
              <a:rPr lang="en-GB" strike="sngStrike" dirty="0"/>
              <a:t>(stat="identity") </a:t>
            </a:r>
            <a:r>
              <a:rPr lang="en-GB" strike="sngStrike" dirty="0" smtClean="0"/>
              <a:t>+</a:t>
            </a:r>
          </a:p>
          <a:p>
            <a:r>
              <a:rPr lang="en-GB" b="1" dirty="0"/>
              <a:t>  </a:t>
            </a:r>
            <a:r>
              <a:rPr lang="en-GB" b="1" dirty="0" err="1" smtClean="0"/>
              <a:t>ggstance</a:t>
            </a:r>
            <a:r>
              <a:rPr lang="en-GB" b="1" dirty="0" smtClean="0"/>
              <a:t>::</a:t>
            </a:r>
            <a:r>
              <a:rPr lang="en-GB" b="1" dirty="0" err="1" smtClean="0"/>
              <a:t>geom_barh</a:t>
            </a:r>
            <a:r>
              <a:rPr lang="en-GB" b="1" dirty="0" smtClean="0"/>
              <a:t>(stat</a:t>
            </a:r>
            <a:r>
              <a:rPr lang="en-GB" b="1" dirty="0"/>
              <a:t>="identity") +</a:t>
            </a:r>
          </a:p>
          <a:p>
            <a:r>
              <a:rPr lang="en-GB" dirty="0"/>
              <a:t>  labs(title = "15-24 year-olds as a proportion of the Scottish population, </a:t>
            </a:r>
            <a:r>
              <a:rPr lang="en-GB" dirty="0" smtClean="0"/>
              <a:t>1980-2040“,   	x= </a:t>
            </a:r>
            <a:r>
              <a:rPr lang="en-GB" dirty="0"/>
              <a:t>"%") +</a:t>
            </a:r>
          </a:p>
          <a:p>
            <a:r>
              <a:rPr lang="en-GB" dirty="0"/>
              <a:t>  </a:t>
            </a:r>
            <a:r>
              <a:rPr lang="en-GB" strike="sngStrike" dirty="0" err="1"/>
              <a:t>coord_flip</a:t>
            </a:r>
            <a:r>
              <a:rPr lang="en-GB" strike="sngStrike" dirty="0"/>
              <a:t>() +</a:t>
            </a:r>
          </a:p>
          <a:p>
            <a:r>
              <a:rPr lang="en-GB" dirty="0"/>
              <a:t>  </a:t>
            </a:r>
            <a:r>
              <a:rPr lang="en-GB" dirty="0" err="1"/>
              <a:t>geom_text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(label = </a:t>
            </a:r>
            <a:r>
              <a:rPr lang="en-GB" dirty="0" err="1"/>
              <a:t>ifelse</a:t>
            </a:r>
            <a:r>
              <a:rPr lang="en-GB" dirty="0"/>
              <a:t>(Year %in% c(1980, 2018, 2040), paste0(total, '%'), "")), </a:t>
            </a:r>
            <a:r>
              <a:rPr lang="en-GB" dirty="0" smtClean="0"/>
              <a:t>	</a:t>
            </a:r>
            <a:r>
              <a:rPr lang="en-GB" dirty="0" err="1" smtClean="0"/>
              <a:t>hjust</a:t>
            </a:r>
            <a:r>
              <a:rPr lang="en-GB" dirty="0" smtClean="0"/>
              <a:t> </a:t>
            </a:r>
            <a:r>
              <a:rPr lang="en-GB" dirty="0"/>
              <a:t>= 3) +</a:t>
            </a:r>
          </a:p>
          <a:p>
            <a:r>
              <a:rPr lang="en-GB" dirty="0"/>
              <a:t>  </a:t>
            </a:r>
            <a:r>
              <a:rPr lang="en-GB" dirty="0" err="1"/>
              <a:t>scale_fill_distiller</a:t>
            </a:r>
            <a:r>
              <a:rPr lang="en-GB" dirty="0"/>
              <a:t>(palette = "Purples", </a:t>
            </a:r>
            <a:r>
              <a:rPr lang="en-GB" b="1" dirty="0"/>
              <a:t>direction = </a:t>
            </a:r>
            <a:r>
              <a:rPr lang="en-GB" b="1" dirty="0" smtClean="0"/>
              <a:t>-1</a:t>
            </a:r>
            <a:r>
              <a:rPr lang="en-GB" dirty="0" smtClean="0"/>
              <a:t>) </a:t>
            </a:r>
            <a:r>
              <a:rPr lang="en-GB" dirty="0"/>
              <a:t>+</a:t>
            </a:r>
          </a:p>
          <a:p>
            <a:r>
              <a:rPr lang="en-GB" dirty="0"/>
              <a:t>  </a:t>
            </a:r>
            <a:r>
              <a:rPr lang="en-GB" dirty="0" err="1"/>
              <a:t>theme_minimal</a:t>
            </a:r>
            <a:r>
              <a:rPr lang="en-GB" dirty="0"/>
              <a:t>() +</a:t>
            </a:r>
          </a:p>
          <a:p>
            <a:r>
              <a:rPr lang="en-GB" dirty="0"/>
              <a:t>  theme(</a:t>
            </a:r>
            <a:r>
              <a:rPr lang="en-GB" dirty="0" err="1"/>
              <a:t>plot.title</a:t>
            </a:r>
            <a:r>
              <a:rPr lang="en-GB" dirty="0"/>
              <a:t> = </a:t>
            </a:r>
            <a:r>
              <a:rPr lang="en-GB" dirty="0" err="1"/>
              <a:t>element_text</a:t>
            </a:r>
            <a:r>
              <a:rPr lang="en-GB" dirty="0"/>
              <a:t>(size = 20),</a:t>
            </a:r>
          </a:p>
          <a:p>
            <a:r>
              <a:rPr lang="en-GB" dirty="0"/>
              <a:t>        </a:t>
            </a:r>
            <a:r>
              <a:rPr lang="en-GB" dirty="0" smtClean="0"/>
              <a:t>	</a:t>
            </a:r>
            <a:r>
              <a:rPr lang="en-GB" dirty="0" err="1" smtClean="0"/>
              <a:t>legend.position</a:t>
            </a:r>
            <a:r>
              <a:rPr lang="en-GB" dirty="0" smtClean="0"/>
              <a:t> </a:t>
            </a:r>
            <a:r>
              <a:rPr lang="en-GB" dirty="0"/>
              <a:t>= "none",</a:t>
            </a:r>
          </a:p>
          <a:p>
            <a:r>
              <a:rPr lang="en-GB" dirty="0"/>
              <a:t>       </a:t>
            </a:r>
            <a:r>
              <a:rPr lang="en-GB" dirty="0" smtClean="0"/>
              <a:t>	</a:t>
            </a:r>
            <a:r>
              <a:rPr lang="en-GB" dirty="0" err="1" smtClean="0"/>
              <a:t>axis.text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err="1"/>
              <a:t>element_text</a:t>
            </a:r>
            <a:r>
              <a:rPr lang="en-GB" dirty="0"/>
              <a:t>(size = 12.5</a:t>
            </a:r>
            <a:r>
              <a:rPr lang="en-GB" dirty="0" smtClean="0"/>
              <a:t>,  </a:t>
            </a:r>
            <a:r>
              <a:rPr lang="en-GB" dirty="0"/>
              <a:t>= 'black'),</a:t>
            </a:r>
          </a:p>
          <a:p>
            <a:r>
              <a:rPr lang="en-GB" dirty="0"/>
              <a:t>        </a:t>
            </a:r>
            <a:r>
              <a:rPr lang="en-GB" dirty="0" smtClean="0"/>
              <a:t>	</a:t>
            </a:r>
            <a:r>
              <a:rPr lang="en-GB" dirty="0" err="1" smtClean="0"/>
              <a:t>axis.title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err="1"/>
              <a:t>element_text</a:t>
            </a:r>
            <a:r>
              <a:rPr lang="en-GB" dirty="0"/>
              <a:t>(size = 15),</a:t>
            </a:r>
          </a:p>
          <a:p>
            <a:r>
              <a:rPr lang="en-GB" dirty="0"/>
              <a:t>        </a:t>
            </a:r>
            <a:r>
              <a:rPr lang="en-GB" dirty="0" smtClean="0"/>
              <a:t>	</a:t>
            </a:r>
            <a:r>
              <a:rPr lang="en-GB" dirty="0" err="1" smtClean="0"/>
              <a:t>strip.text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err="1"/>
              <a:t>element_text</a:t>
            </a:r>
            <a:r>
              <a:rPr lang="en-GB" dirty="0"/>
              <a:t>(size = 15)) +</a:t>
            </a:r>
          </a:p>
          <a:p>
            <a:r>
              <a:rPr lang="en-GB" dirty="0"/>
              <a:t>  </a:t>
            </a:r>
            <a:r>
              <a:rPr lang="en-GB" dirty="0" err="1"/>
              <a:t>transition_states</a:t>
            </a:r>
            <a:r>
              <a:rPr lang="en-GB" dirty="0"/>
              <a:t>(</a:t>
            </a:r>
            <a:r>
              <a:rPr lang="en-GB" dirty="0" err="1"/>
              <a:t>transtate</a:t>
            </a:r>
            <a:r>
              <a:rPr lang="en-GB" dirty="0"/>
              <a:t>, </a:t>
            </a:r>
            <a:r>
              <a:rPr lang="en-GB" dirty="0" err="1"/>
              <a:t>transition_length</a:t>
            </a:r>
            <a:r>
              <a:rPr lang="en-GB" dirty="0"/>
              <a:t> = 2, </a:t>
            </a:r>
            <a:r>
              <a:rPr lang="en-GB" dirty="0" err="1"/>
              <a:t>state_length</a:t>
            </a:r>
            <a:r>
              <a:rPr lang="en-GB" dirty="0"/>
              <a:t> = 1, wrap = F) +</a:t>
            </a:r>
          </a:p>
          <a:p>
            <a:r>
              <a:rPr lang="en-GB" dirty="0"/>
              <a:t>  </a:t>
            </a:r>
            <a:r>
              <a:rPr lang="en-GB" dirty="0" err="1"/>
              <a:t>shadow_mark</a:t>
            </a:r>
            <a:r>
              <a:rPr lang="en-GB" dirty="0"/>
              <a:t>(colour = 'black') +</a:t>
            </a:r>
          </a:p>
          <a:p>
            <a:r>
              <a:rPr lang="en-GB" dirty="0"/>
              <a:t>  </a:t>
            </a:r>
            <a:r>
              <a:rPr lang="en-GB" dirty="0" err="1"/>
              <a:t>enter_grow</a:t>
            </a:r>
            <a:r>
              <a:rPr lang="en-GB" dirty="0"/>
              <a:t>() +</a:t>
            </a:r>
          </a:p>
          <a:p>
            <a:r>
              <a:rPr lang="en-GB" dirty="0"/>
              <a:t>  </a:t>
            </a:r>
            <a:r>
              <a:rPr lang="en-GB" dirty="0" err="1"/>
              <a:t>view_step</a:t>
            </a:r>
            <a:r>
              <a:rPr lang="en-GB" dirty="0"/>
              <a:t>(</a:t>
            </a:r>
            <a:r>
              <a:rPr lang="en-GB" dirty="0" err="1"/>
              <a:t>pause_length</a:t>
            </a:r>
            <a:r>
              <a:rPr lang="en-GB" dirty="0"/>
              <a:t> = 2, </a:t>
            </a:r>
            <a:r>
              <a:rPr lang="en-GB" dirty="0" err="1"/>
              <a:t>step_length</a:t>
            </a:r>
            <a:r>
              <a:rPr lang="en-GB" dirty="0"/>
              <a:t> = 1, </a:t>
            </a:r>
            <a:r>
              <a:rPr lang="en-GB" dirty="0" err="1"/>
              <a:t>nsteps</a:t>
            </a:r>
            <a:r>
              <a:rPr lang="en-GB" dirty="0"/>
              <a:t> = 2, wrap = F)</a:t>
            </a:r>
          </a:p>
        </p:txBody>
      </p:sp>
      <p:sp>
        <p:nvSpPr>
          <p:cNvPr id="26" name="Freeform 25"/>
          <p:cNvSpPr/>
          <p:nvPr/>
        </p:nvSpPr>
        <p:spPr bwMode="auto">
          <a:xfrm>
            <a:off x="5603975" y="407406"/>
            <a:ext cx="843260" cy="353085"/>
          </a:xfrm>
          <a:custGeom>
            <a:avLst/>
            <a:gdLst>
              <a:gd name="connsiteX0" fmla="*/ 9174 w 843260"/>
              <a:gd name="connsiteY0" fmla="*/ 9053 h 353085"/>
              <a:gd name="connsiteX1" fmla="*/ 120 w 843260"/>
              <a:gd name="connsiteY1" fmla="*/ 72428 h 353085"/>
              <a:gd name="connsiteX2" fmla="*/ 9174 w 843260"/>
              <a:gd name="connsiteY2" fmla="*/ 226337 h 353085"/>
              <a:gd name="connsiteX3" fmla="*/ 72548 w 843260"/>
              <a:gd name="connsiteY3" fmla="*/ 289711 h 353085"/>
              <a:gd name="connsiteX4" fmla="*/ 99708 w 843260"/>
              <a:gd name="connsiteY4" fmla="*/ 307818 h 353085"/>
              <a:gd name="connsiteX5" fmla="*/ 163082 w 843260"/>
              <a:gd name="connsiteY5" fmla="*/ 325925 h 353085"/>
              <a:gd name="connsiteX6" fmla="*/ 271724 w 843260"/>
              <a:gd name="connsiteY6" fmla="*/ 353085 h 353085"/>
              <a:gd name="connsiteX7" fmla="*/ 588595 w 843260"/>
              <a:gd name="connsiteY7" fmla="*/ 344032 h 353085"/>
              <a:gd name="connsiteX8" fmla="*/ 642916 w 843260"/>
              <a:gd name="connsiteY8" fmla="*/ 325925 h 353085"/>
              <a:gd name="connsiteX9" fmla="*/ 697237 w 843260"/>
              <a:gd name="connsiteY9" fmla="*/ 298764 h 353085"/>
              <a:gd name="connsiteX10" fmla="*/ 724397 w 843260"/>
              <a:gd name="connsiteY10" fmla="*/ 289711 h 353085"/>
              <a:gd name="connsiteX11" fmla="*/ 778718 w 843260"/>
              <a:gd name="connsiteY11" fmla="*/ 235390 h 353085"/>
              <a:gd name="connsiteX12" fmla="*/ 823985 w 843260"/>
              <a:gd name="connsiteY12" fmla="*/ 172016 h 353085"/>
              <a:gd name="connsiteX13" fmla="*/ 842092 w 843260"/>
              <a:gd name="connsiteY13" fmla="*/ 0 h 35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43260" h="353085">
                <a:moveTo>
                  <a:pt x="9174" y="9053"/>
                </a:moveTo>
                <a:cubicBezTo>
                  <a:pt x="6156" y="30178"/>
                  <a:pt x="120" y="51089"/>
                  <a:pt x="120" y="72428"/>
                </a:cubicBezTo>
                <a:cubicBezTo>
                  <a:pt x="120" y="123820"/>
                  <a:pt x="-1743" y="176118"/>
                  <a:pt x="9174" y="226337"/>
                </a:cubicBezTo>
                <a:cubicBezTo>
                  <a:pt x="23729" y="293289"/>
                  <a:pt x="36562" y="271718"/>
                  <a:pt x="72548" y="289711"/>
                </a:cubicBezTo>
                <a:cubicBezTo>
                  <a:pt x="82280" y="294577"/>
                  <a:pt x="89976" y="302952"/>
                  <a:pt x="99708" y="307818"/>
                </a:cubicBezTo>
                <a:cubicBezTo>
                  <a:pt x="114914" y="315421"/>
                  <a:pt x="148588" y="321577"/>
                  <a:pt x="163082" y="325925"/>
                </a:cubicBezTo>
                <a:cubicBezTo>
                  <a:pt x="252744" y="352825"/>
                  <a:pt x="181335" y="338021"/>
                  <a:pt x="271724" y="353085"/>
                </a:cubicBezTo>
                <a:cubicBezTo>
                  <a:pt x="377348" y="350067"/>
                  <a:pt x="483210" y="351743"/>
                  <a:pt x="588595" y="344032"/>
                </a:cubicBezTo>
                <a:cubicBezTo>
                  <a:pt x="607631" y="342639"/>
                  <a:pt x="624809" y="331961"/>
                  <a:pt x="642916" y="325925"/>
                </a:cubicBezTo>
                <a:cubicBezTo>
                  <a:pt x="711183" y="303169"/>
                  <a:pt x="627035" y="333864"/>
                  <a:pt x="697237" y="298764"/>
                </a:cubicBezTo>
                <a:cubicBezTo>
                  <a:pt x="705773" y="294496"/>
                  <a:pt x="715344" y="292729"/>
                  <a:pt x="724397" y="289711"/>
                </a:cubicBezTo>
                <a:cubicBezTo>
                  <a:pt x="742504" y="271604"/>
                  <a:pt x="763354" y="255876"/>
                  <a:pt x="778718" y="235390"/>
                </a:cubicBezTo>
                <a:cubicBezTo>
                  <a:pt x="812406" y="190471"/>
                  <a:pt x="797508" y="211731"/>
                  <a:pt x="823985" y="172016"/>
                </a:cubicBezTo>
                <a:cubicBezTo>
                  <a:pt x="850143" y="67383"/>
                  <a:pt x="842092" y="124474"/>
                  <a:pt x="842092" y="0"/>
                </a:cubicBezTo>
              </a:path>
            </a:pathLst>
          </a:custGeom>
          <a:noFill/>
          <a:ln w="19050" cap="rnd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3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:\Performance Measurement &amp; Analysis\Josh\Misc\EdinbR\popfourth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517" y="0"/>
            <a:ext cx="5409397" cy="54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" y="5409396"/>
            <a:ext cx="81118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transition_states</a:t>
            </a:r>
            <a:r>
              <a:rPr lang="en-GB" dirty="0"/>
              <a:t>(</a:t>
            </a:r>
            <a:r>
              <a:rPr lang="en-GB" dirty="0" err="1"/>
              <a:t>transtate</a:t>
            </a:r>
            <a:r>
              <a:rPr lang="en-GB" dirty="0"/>
              <a:t>, </a:t>
            </a:r>
            <a:r>
              <a:rPr lang="en-GB" dirty="0" err="1"/>
              <a:t>transition_length</a:t>
            </a:r>
            <a:r>
              <a:rPr lang="en-GB" dirty="0"/>
              <a:t> = 2, </a:t>
            </a:r>
            <a:r>
              <a:rPr lang="en-GB" dirty="0" err="1"/>
              <a:t>state_length</a:t>
            </a:r>
            <a:r>
              <a:rPr lang="en-GB" dirty="0"/>
              <a:t> = 1, wrap = F) </a:t>
            </a:r>
            <a:r>
              <a:rPr lang="en-GB" dirty="0" smtClean="0"/>
              <a:t>+       </a:t>
            </a:r>
          </a:p>
          <a:p>
            <a:r>
              <a:rPr lang="en-GB" dirty="0" err="1" smtClean="0"/>
              <a:t>shadow_mark</a:t>
            </a:r>
            <a:r>
              <a:rPr lang="en-GB" dirty="0" smtClean="0"/>
              <a:t>(colour </a:t>
            </a:r>
            <a:r>
              <a:rPr lang="en-GB" dirty="0"/>
              <a:t>= 'black') +</a:t>
            </a:r>
          </a:p>
          <a:p>
            <a:r>
              <a:rPr lang="en-GB" dirty="0" err="1" smtClean="0"/>
              <a:t>enter_grow</a:t>
            </a:r>
            <a:r>
              <a:rPr lang="en-GB" dirty="0"/>
              <a:t>() +</a:t>
            </a:r>
          </a:p>
          <a:p>
            <a:r>
              <a:rPr lang="en-GB" dirty="0" err="1" smtClean="0"/>
              <a:t>view_step</a:t>
            </a:r>
            <a:r>
              <a:rPr lang="en-GB" dirty="0" smtClean="0"/>
              <a:t>(</a:t>
            </a:r>
            <a:r>
              <a:rPr lang="en-GB" dirty="0" err="1" smtClean="0"/>
              <a:t>pause_length</a:t>
            </a:r>
            <a:r>
              <a:rPr lang="en-GB" dirty="0" smtClean="0"/>
              <a:t> </a:t>
            </a:r>
            <a:r>
              <a:rPr lang="en-GB" dirty="0"/>
              <a:t>= 2, </a:t>
            </a:r>
            <a:r>
              <a:rPr lang="en-GB" dirty="0" err="1"/>
              <a:t>step_length</a:t>
            </a:r>
            <a:r>
              <a:rPr lang="en-GB" dirty="0"/>
              <a:t> = 1, </a:t>
            </a:r>
            <a:r>
              <a:rPr lang="en-GB" dirty="0" err="1"/>
              <a:t>nsteps</a:t>
            </a:r>
            <a:r>
              <a:rPr lang="en-GB" dirty="0"/>
              <a:t> = 2, wrap = F</a:t>
            </a:r>
            <a:r>
              <a:rPr lang="en-GB" dirty="0" smtClean="0"/>
              <a:t>)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220547" y="5409396"/>
            <a:ext cx="1249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#DATA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220547" y="6367555"/>
            <a:ext cx="1249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#VIEW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212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:\Performance Measurement &amp; Analysis\Josh\Misc\EdinbR\RLP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1060"/>
            <a:ext cx="6301211" cy="630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06150" y="2223719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err="1"/>
              <a:t>transition_reveal</a:t>
            </a:r>
            <a:r>
              <a:rPr lang="en-GB" dirty="0"/>
              <a:t>(year) +</a:t>
            </a:r>
          </a:p>
          <a:p>
            <a:r>
              <a:rPr lang="en-GB" dirty="0"/>
              <a:t>  </a:t>
            </a:r>
            <a:r>
              <a:rPr lang="en-GB" dirty="0" err="1"/>
              <a:t>ease_aes</a:t>
            </a:r>
            <a:r>
              <a:rPr lang="en-GB" dirty="0"/>
              <a:t>('cubic-in-out', </a:t>
            </a:r>
            <a:endParaRPr lang="en-GB" dirty="0" smtClean="0"/>
          </a:p>
          <a:p>
            <a:r>
              <a:rPr lang="en-GB" dirty="0" smtClean="0"/>
              <a:t>  interval </a:t>
            </a:r>
            <a:r>
              <a:rPr lang="en-GB" dirty="0"/>
              <a:t>= .5) </a:t>
            </a:r>
          </a:p>
        </p:txBody>
      </p:sp>
    </p:spTree>
    <p:extLst>
      <p:ext uri="{BB962C8B-B14F-4D97-AF65-F5344CB8AC3E}">
        <p14:creationId xmlns:p14="http://schemas.microsoft.com/office/powerpoint/2010/main" val="376507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87" y="19878"/>
            <a:ext cx="76233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basedata_satisfaction</a:t>
            </a:r>
            <a:r>
              <a:rPr lang="en-GB" dirty="0"/>
              <a:t> &lt;- read.csv("satisfaction.csv") %&gt;% </a:t>
            </a:r>
          </a:p>
          <a:p>
            <a:r>
              <a:rPr lang="en-GB" dirty="0"/>
              <a:t>  mutate(satisfaction = round(satisfaction * 100, digits = 2),</a:t>
            </a:r>
          </a:p>
          <a:p>
            <a:r>
              <a:rPr lang="en-GB" dirty="0"/>
              <a:t>         </a:t>
            </a:r>
            <a:r>
              <a:rPr lang="en-GB" dirty="0" err="1"/>
              <a:t>color</a:t>
            </a:r>
            <a:r>
              <a:rPr lang="en-GB" dirty="0"/>
              <a:t> = </a:t>
            </a:r>
            <a:r>
              <a:rPr lang="en-GB" dirty="0" err="1"/>
              <a:t>ifelse</a:t>
            </a:r>
            <a:r>
              <a:rPr lang="en-GB" dirty="0"/>
              <a:t>(region %in% "Scotland", "red", "blue")) %&gt;% </a:t>
            </a:r>
          </a:p>
          <a:p>
            <a:r>
              <a:rPr lang="en-GB" dirty="0"/>
              <a:t>  </a:t>
            </a:r>
            <a:r>
              <a:rPr lang="en-GB" dirty="0" err="1"/>
              <a:t>group_by</a:t>
            </a:r>
            <a:r>
              <a:rPr lang="en-GB" dirty="0"/>
              <a:t>(year) %&gt;% </a:t>
            </a:r>
          </a:p>
          <a:p>
            <a:r>
              <a:rPr lang="en-GB" dirty="0"/>
              <a:t>  mutate(ordering = </a:t>
            </a:r>
            <a:r>
              <a:rPr lang="en-GB" dirty="0" err="1"/>
              <a:t>min_rank</a:t>
            </a:r>
            <a:r>
              <a:rPr lang="en-GB" dirty="0"/>
              <a:t>(satisfaction)*1.0) %&gt;% </a:t>
            </a:r>
          </a:p>
          <a:p>
            <a:r>
              <a:rPr lang="en-GB" dirty="0"/>
              <a:t>  ungroup()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1413431" y="1392725"/>
            <a:ext cx="214512" cy="24444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9878"/>
            <a:ext cx="9144001" cy="681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dirty="0" err="1"/>
              <a:t>satisfaction_gif</a:t>
            </a:r>
            <a:r>
              <a:rPr lang="en-GB" sz="1900" dirty="0"/>
              <a:t> &lt;- </a:t>
            </a:r>
            <a:r>
              <a:rPr lang="en-GB" sz="1900" dirty="0" err="1"/>
              <a:t>basedata_satisfaction</a:t>
            </a:r>
            <a:r>
              <a:rPr lang="en-GB" sz="1900" dirty="0"/>
              <a:t> %&gt;%</a:t>
            </a:r>
          </a:p>
          <a:p>
            <a:r>
              <a:rPr lang="en-GB" sz="1900" dirty="0"/>
              <a:t>  </a:t>
            </a:r>
            <a:r>
              <a:rPr lang="en-GB" sz="1900" dirty="0" err="1" smtClean="0"/>
              <a:t>ggplot</a:t>
            </a:r>
            <a:r>
              <a:rPr lang="en-GB" sz="1900" dirty="0" smtClean="0"/>
              <a:t>(</a:t>
            </a:r>
            <a:r>
              <a:rPr lang="en-GB" sz="1900" dirty="0" err="1" smtClean="0"/>
              <a:t>aes</a:t>
            </a:r>
            <a:r>
              <a:rPr lang="en-GB" sz="1900" dirty="0" smtClean="0"/>
              <a:t>(x=ordering, </a:t>
            </a:r>
            <a:r>
              <a:rPr lang="en-GB" sz="1900" dirty="0"/>
              <a:t>y = satisfaction / 2, </a:t>
            </a:r>
            <a:r>
              <a:rPr lang="en-GB" sz="1900" dirty="0" smtClean="0"/>
              <a:t>,  </a:t>
            </a:r>
            <a:r>
              <a:rPr lang="en-GB" sz="1900" dirty="0"/>
              <a:t>group = region, fill = </a:t>
            </a:r>
            <a:r>
              <a:rPr lang="en-GB" sz="1900" dirty="0" err="1"/>
              <a:t>color</a:t>
            </a:r>
            <a:r>
              <a:rPr lang="en-GB" sz="1900" dirty="0"/>
              <a:t>)) +</a:t>
            </a:r>
          </a:p>
          <a:p>
            <a:r>
              <a:rPr lang="en-GB" sz="1900" dirty="0"/>
              <a:t>  </a:t>
            </a:r>
            <a:r>
              <a:rPr lang="en-GB" sz="1900" dirty="0" err="1" smtClean="0"/>
              <a:t>geom_tile</a:t>
            </a:r>
            <a:r>
              <a:rPr lang="en-GB" sz="1900" dirty="0" smtClean="0"/>
              <a:t>(</a:t>
            </a:r>
            <a:r>
              <a:rPr lang="en-GB" sz="1900" dirty="0" err="1" smtClean="0"/>
              <a:t>aes</a:t>
            </a:r>
            <a:r>
              <a:rPr lang="en-GB" sz="1900" dirty="0" smtClean="0"/>
              <a:t>(height = satisfaction, width </a:t>
            </a:r>
            <a:r>
              <a:rPr lang="en-GB" sz="1900" dirty="0"/>
              <a:t>= 0.9), </a:t>
            </a:r>
            <a:r>
              <a:rPr lang="en-GB" sz="1900" dirty="0" smtClean="0"/>
              <a:t>alpha </a:t>
            </a:r>
            <a:r>
              <a:rPr lang="en-GB" sz="1900" dirty="0"/>
              <a:t>= .9) +</a:t>
            </a:r>
          </a:p>
          <a:p>
            <a:r>
              <a:rPr lang="en-GB" sz="1900" dirty="0"/>
              <a:t>  </a:t>
            </a:r>
            <a:r>
              <a:rPr lang="en-GB" sz="1900" dirty="0" err="1"/>
              <a:t>scale_fill_manual</a:t>
            </a:r>
            <a:r>
              <a:rPr lang="en-GB" sz="1900" dirty="0"/>
              <a:t>(values = c("#00A2AE", "#873694")) +</a:t>
            </a:r>
          </a:p>
          <a:p>
            <a:r>
              <a:rPr lang="en-GB" sz="1900" dirty="0"/>
              <a:t>  </a:t>
            </a:r>
            <a:r>
              <a:rPr lang="en-GB" sz="1900" dirty="0" err="1" smtClean="0"/>
              <a:t>geom_text</a:t>
            </a:r>
            <a:r>
              <a:rPr lang="en-GB" sz="1900" dirty="0" smtClean="0"/>
              <a:t>(</a:t>
            </a:r>
            <a:r>
              <a:rPr lang="en-GB" sz="1900" dirty="0" err="1" smtClean="0"/>
              <a:t>aes</a:t>
            </a:r>
            <a:r>
              <a:rPr lang="en-GB" sz="1900" dirty="0" smtClean="0"/>
              <a:t>(y=0, label </a:t>
            </a:r>
            <a:r>
              <a:rPr lang="en-GB" sz="1900" dirty="0"/>
              <a:t>= paste(region, " ")), </a:t>
            </a:r>
            <a:r>
              <a:rPr lang="en-GB" sz="1900" dirty="0" err="1"/>
              <a:t>vjust</a:t>
            </a:r>
            <a:r>
              <a:rPr lang="en-GB" sz="1900" dirty="0"/>
              <a:t>= 0.2, </a:t>
            </a:r>
            <a:r>
              <a:rPr lang="en-GB" sz="1900" dirty="0" err="1"/>
              <a:t>hjust</a:t>
            </a:r>
            <a:r>
              <a:rPr lang="en-GB" sz="1900" dirty="0"/>
              <a:t>=1) +</a:t>
            </a:r>
          </a:p>
          <a:p>
            <a:r>
              <a:rPr lang="en-GB" sz="1900" dirty="0"/>
              <a:t>  </a:t>
            </a:r>
            <a:r>
              <a:rPr lang="en-GB" sz="1900" dirty="0" err="1"/>
              <a:t>coord_flip</a:t>
            </a:r>
            <a:r>
              <a:rPr lang="en-GB" sz="1900" dirty="0"/>
              <a:t>(clip = "off", expand = FALSE) +</a:t>
            </a:r>
          </a:p>
          <a:p>
            <a:r>
              <a:rPr lang="en-GB" sz="1900" dirty="0"/>
              <a:t>  </a:t>
            </a:r>
            <a:r>
              <a:rPr lang="en-GB" sz="1900" dirty="0" err="1"/>
              <a:t>scale_x_reverse</a:t>
            </a:r>
            <a:r>
              <a:rPr lang="en-GB" sz="1900" dirty="0"/>
              <a:t>() +</a:t>
            </a:r>
          </a:p>
          <a:p>
            <a:r>
              <a:rPr lang="en-GB" sz="1900" dirty="0"/>
              <a:t>  theme(</a:t>
            </a:r>
            <a:r>
              <a:rPr lang="en-GB" sz="1900" dirty="0" err="1"/>
              <a:t>legend.position</a:t>
            </a:r>
            <a:r>
              <a:rPr lang="en-GB" sz="1900" dirty="0"/>
              <a:t> = "none",</a:t>
            </a:r>
          </a:p>
          <a:p>
            <a:r>
              <a:rPr lang="en-GB" sz="1900" dirty="0"/>
              <a:t>        </a:t>
            </a:r>
            <a:r>
              <a:rPr lang="en-GB" sz="1900" dirty="0" err="1"/>
              <a:t>plot.title</a:t>
            </a:r>
            <a:r>
              <a:rPr lang="en-GB" sz="1900" dirty="0"/>
              <a:t> = </a:t>
            </a:r>
            <a:r>
              <a:rPr lang="en-GB" sz="1900" dirty="0" err="1"/>
              <a:t>element_text</a:t>
            </a:r>
            <a:r>
              <a:rPr lang="en-GB" sz="1900" dirty="0"/>
              <a:t>(</a:t>
            </a:r>
            <a:r>
              <a:rPr lang="en-GB" sz="1900" dirty="0" err="1"/>
              <a:t>hjust</a:t>
            </a:r>
            <a:r>
              <a:rPr lang="en-GB" sz="1900" dirty="0"/>
              <a:t> = 1, size = 22),</a:t>
            </a:r>
          </a:p>
          <a:p>
            <a:r>
              <a:rPr lang="en-GB" sz="1900" dirty="0"/>
              <a:t>        </a:t>
            </a:r>
            <a:r>
              <a:rPr lang="en-GB" sz="1900" dirty="0" err="1"/>
              <a:t>axis.ticks.y</a:t>
            </a:r>
            <a:r>
              <a:rPr lang="en-GB" sz="1900" dirty="0"/>
              <a:t> = </a:t>
            </a:r>
            <a:r>
              <a:rPr lang="en-GB" sz="1900" dirty="0" err="1"/>
              <a:t>element_blank</a:t>
            </a:r>
            <a:r>
              <a:rPr lang="en-GB" sz="1900" dirty="0"/>
              <a:t>(),</a:t>
            </a:r>
          </a:p>
          <a:p>
            <a:r>
              <a:rPr lang="en-GB" sz="1900" dirty="0"/>
              <a:t>        </a:t>
            </a:r>
            <a:r>
              <a:rPr lang="en-GB" sz="1900" dirty="0" err="1"/>
              <a:t>axis.text.y</a:t>
            </a:r>
            <a:r>
              <a:rPr lang="en-GB" sz="1900" dirty="0"/>
              <a:t>  = </a:t>
            </a:r>
            <a:r>
              <a:rPr lang="en-GB" sz="1900" dirty="0" err="1"/>
              <a:t>element_blank</a:t>
            </a:r>
            <a:r>
              <a:rPr lang="en-GB" sz="1900" dirty="0"/>
              <a:t>(),</a:t>
            </a:r>
          </a:p>
          <a:p>
            <a:r>
              <a:rPr lang="en-GB" sz="1900" dirty="0"/>
              <a:t>        </a:t>
            </a:r>
            <a:r>
              <a:rPr lang="en-GB" sz="1900" dirty="0" err="1"/>
              <a:t>axis.text</a:t>
            </a:r>
            <a:r>
              <a:rPr lang="en-GB" sz="1900" dirty="0"/>
              <a:t> </a:t>
            </a:r>
            <a:r>
              <a:rPr lang="en-GB" sz="1900" dirty="0" smtClean="0"/>
              <a:t>= </a:t>
            </a:r>
            <a:r>
              <a:rPr lang="en-GB" sz="1900" dirty="0" err="1"/>
              <a:t>element_text</a:t>
            </a:r>
            <a:r>
              <a:rPr lang="en-GB" sz="1900" dirty="0"/>
              <a:t>(size = 12.5,</a:t>
            </a:r>
          </a:p>
          <a:p>
            <a:r>
              <a:rPr lang="en-GB" sz="1900" dirty="0"/>
              <a:t>                                 </a:t>
            </a:r>
            <a:r>
              <a:rPr lang="en-GB" sz="1900" dirty="0" err="1"/>
              <a:t>color</a:t>
            </a:r>
            <a:r>
              <a:rPr lang="en-GB" sz="1900" dirty="0"/>
              <a:t> = 'black'),</a:t>
            </a:r>
          </a:p>
          <a:p>
            <a:r>
              <a:rPr lang="en-GB" sz="1900" dirty="0"/>
              <a:t>        </a:t>
            </a:r>
            <a:r>
              <a:rPr lang="en-GB" sz="1900" dirty="0" err="1"/>
              <a:t>axis.title</a:t>
            </a:r>
            <a:r>
              <a:rPr lang="en-GB" sz="1900" dirty="0"/>
              <a:t> = </a:t>
            </a:r>
            <a:r>
              <a:rPr lang="en-GB" sz="1900" dirty="0" err="1"/>
              <a:t>element_text</a:t>
            </a:r>
            <a:r>
              <a:rPr lang="en-GB" sz="1900" dirty="0"/>
              <a:t>(size = 15),</a:t>
            </a:r>
          </a:p>
          <a:p>
            <a:r>
              <a:rPr lang="en-GB" sz="1900" dirty="0"/>
              <a:t>        </a:t>
            </a:r>
            <a:r>
              <a:rPr lang="en-GB" sz="1900" dirty="0" err="1"/>
              <a:t>strip.text</a:t>
            </a:r>
            <a:r>
              <a:rPr lang="en-GB" sz="1900" dirty="0"/>
              <a:t> = </a:t>
            </a:r>
            <a:r>
              <a:rPr lang="en-GB" sz="1900" dirty="0" err="1"/>
              <a:t>element_text</a:t>
            </a:r>
            <a:r>
              <a:rPr lang="en-GB" sz="1900" dirty="0"/>
              <a:t>(size = 15),</a:t>
            </a:r>
          </a:p>
          <a:p>
            <a:r>
              <a:rPr lang="en-GB" sz="1900" dirty="0"/>
              <a:t>        </a:t>
            </a:r>
            <a:r>
              <a:rPr lang="en-GB" sz="1900" dirty="0" err="1"/>
              <a:t>plot.margin</a:t>
            </a:r>
            <a:r>
              <a:rPr lang="en-GB" sz="1900" dirty="0"/>
              <a:t> = margin(1,1,1,5, "cm"),</a:t>
            </a:r>
          </a:p>
          <a:p>
            <a:r>
              <a:rPr lang="en-GB" sz="1900" dirty="0"/>
              <a:t>        </a:t>
            </a:r>
            <a:r>
              <a:rPr lang="en-GB" sz="1900" dirty="0" err="1"/>
              <a:t>plot.subtitle</a:t>
            </a:r>
            <a:r>
              <a:rPr lang="en-GB" sz="1900" dirty="0"/>
              <a:t> = </a:t>
            </a:r>
            <a:r>
              <a:rPr lang="en-GB" sz="1900" dirty="0" err="1"/>
              <a:t>element_text</a:t>
            </a:r>
            <a:r>
              <a:rPr lang="en-GB" sz="1900" dirty="0"/>
              <a:t>(size = 15)) +</a:t>
            </a:r>
          </a:p>
          <a:p>
            <a:r>
              <a:rPr lang="en-GB" sz="1900" dirty="0"/>
              <a:t>  labs(title = "Student Satisfaction in Scotland by College Region, 2015-16 to 2017-18", </a:t>
            </a:r>
          </a:p>
          <a:p>
            <a:r>
              <a:rPr lang="en-GB" sz="1900" dirty="0"/>
              <a:t>       y="Satisfaction(%)", </a:t>
            </a:r>
          </a:p>
          <a:p>
            <a:r>
              <a:rPr lang="en-GB" sz="1900" dirty="0"/>
              <a:t>       subtitle = '{</a:t>
            </a:r>
            <a:r>
              <a:rPr lang="en-GB" sz="1900" dirty="0" err="1"/>
              <a:t>closest_state</a:t>
            </a:r>
            <a:r>
              <a:rPr lang="en-GB" sz="1900" dirty="0"/>
              <a:t>}', </a:t>
            </a:r>
          </a:p>
          <a:p>
            <a:r>
              <a:rPr lang="en-GB" sz="1900" dirty="0"/>
              <a:t>       x = "") +</a:t>
            </a:r>
          </a:p>
          <a:p>
            <a:r>
              <a:rPr lang="en-GB" sz="1900" dirty="0"/>
              <a:t>  </a:t>
            </a:r>
            <a:r>
              <a:rPr lang="en-GB" sz="1900" dirty="0" err="1"/>
              <a:t>transition_states</a:t>
            </a:r>
            <a:r>
              <a:rPr lang="en-GB" sz="1900" dirty="0"/>
              <a:t>(year, </a:t>
            </a:r>
            <a:r>
              <a:rPr lang="en-GB" sz="1900" dirty="0" err="1"/>
              <a:t>transition_length</a:t>
            </a:r>
            <a:r>
              <a:rPr lang="en-GB" sz="1900" dirty="0"/>
              <a:t> = 2, </a:t>
            </a:r>
            <a:r>
              <a:rPr lang="en-GB" sz="1900" dirty="0" err="1"/>
              <a:t>state_length</a:t>
            </a:r>
            <a:r>
              <a:rPr lang="en-GB" sz="1900" dirty="0"/>
              <a:t> = 1) +</a:t>
            </a:r>
          </a:p>
          <a:p>
            <a:r>
              <a:rPr lang="en-GB" sz="1900" dirty="0"/>
              <a:t>  </a:t>
            </a:r>
            <a:r>
              <a:rPr lang="en-GB" sz="1900" dirty="0" err="1"/>
              <a:t>ease_aes</a:t>
            </a:r>
            <a:r>
              <a:rPr lang="en-GB" sz="1900" dirty="0"/>
              <a:t>('cubic-in-out')</a:t>
            </a:r>
          </a:p>
        </p:txBody>
      </p:sp>
      <p:pic>
        <p:nvPicPr>
          <p:cNvPr id="2051" name="Picture 3" descr="M:\Performance Measurement &amp; Analysis\Josh\College_stats_pub\collegestats2018_19\satisfac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993"/>
            <a:ext cx="9144001" cy="683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 bwMode="auto">
          <a:xfrm>
            <a:off x="20320" y="682632"/>
            <a:ext cx="193040" cy="24444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2892" y="1607345"/>
            <a:ext cx="150148" cy="14832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4175" y="1331614"/>
            <a:ext cx="139438" cy="12222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46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  <p:bldP spid="12" grpId="0" animBg="1"/>
      <p:bldP spid="13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792" y="2367930"/>
            <a:ext cx="8640417" cy="2142125"/>
          </a:xfrm>
        </p:spPr>
        <p:txBody>
          <a:bodyPr/>
          <a:lstStyle/>
          <a:p>
            <a:r>
              <a:rPr lang="en-GB" dirty="0" smtClean="0"/>
              <a:t>Relatively new package</a:t>
            </a:r>
          </a:p>
          <a:p>
            <a:r>
              <a:rPr lang="en-GB" dirty="0" smtClean="0"/>
              <a:t>Surface level overview</a:t>
            </a:r>
          </a:p>
          <a:p>
            <a:r>
              <a:rPr lang="en-GB" dirty="0" smtClean="0"/>
              <a:t>Beware poor visualisations</a:t>
            </a:r>
          </a:p>
          <a:p>
            <a:r>
              <a:rPr lang="en-GB" dirty="0" smtClean="0"/>
              <a:t>Don’t forget the message!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Closing thoughts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96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Performance Measurement &amp; Analysis\Josh\College_stats_pub\collegestats2018_19\exi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4450"/>
            <a:ext cx="9084733" cy="681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55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11121" y="2698198"/>
            <a:ext cx="8480305" cy="2745002"/>
            <a:chOff x="327727" y="-12792"/>
            <a:chExt cx="8480305" cy="2745002"/>
          </a:xfrm>
        </p:grpSpPr>
        <p:pic>
          <p:nvPicPr>
            <p:cNvPr id="26" name="Picture 25" descr="research and innovation"/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232" y="-12792"/>
              <a:ext cx="4114800" cy="2743200"/>
            </a:xfrm>
            <a:prstGeom prst="roundRect">
              <a:avLst>
                <a:gd name="adj" fmla="val 6500"/>
              </a:avLst>
            </a:prstGeom>
            <a:noFill/>
            <a:ln>
              <a:noFill/>
            </a:ln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727" y="-10990"/>
              <a:ext cx="4114800" cy="2743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327727" y="1800396"/>
              <a:ext cx="4114800" cy="78860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GB" sz="2400" b="1" dirty="0">
                  <a:solidFill>
                    <a:srgbClr val="7030A0"/>
                  </a:solidFill>
                  <a:latin typeface="+mn-lt"/>
                </a:rPr>
                <a:t>Learning and teaching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692573" y="1800396"/>
              <a:ext cx="4114800" cy="78860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GB" sz="2400" b="1" dirty="0">
                  <a:solidFill>
                    <a:srgbClr val="7030A0"/>
                  </a:solidFill>
                  <a:latin typeface="+mn-lt"/>
                </a:rPr>
                <a:t>Research and </a:t>
              </a:r>
              <a:r>
                <a:rPr lang="en-GB" sz="2400" b="1" dirty="0" smtClean="0">
                  <a:solidFill>
                    <a:srgbClr val="7030A0"/>
                  </a:solidFill>
                  <a:latin typeface="+mn-lt"/>
                </a:rPr>
                <a:t>innovation</a:t>
              </a:r>
              <a:endParaRPr lang="en-GB" sz="2400" b="1" dirty="0">
                <a:solidFill>
                  <a:srgbClr val="7030A0"/>
                </a:solidFill>
                <a:latin typeface="+mn-lt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5292" y="1699924"/>
            <a:ext cx="8653670" cy="954107"/>
          </a:xfrm>
        </p:spPr>
        <p:txBody>
          <a:bodyPr/>
          <a:lstStyle/>
          <a:p>
            <a:r>
              <a:rPr lang="en-GB" dirty="0"/>
              <a:t>SFC allocates </a:t>
            </a:r>
            <a:r>
              <a:rPr lang="en-GB" dirty="0" smtClean="0"/>
              <a:t>~£2bn </a:t>
            </a:r>
            <a:r>
              <a:rPr lang="en-GB" dirty="0"/>
              <a:t>in public funds to Scotland’s 19 universities and 25 colleges each year for: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4000" y="2700000"/>
            <a:ext cx="8465791" cy="2743200"/>
            <a:chOff x="342241" y="1326451"/>
            <a:chExt cx="8465791" cy="2743200"/>
          </a:xfrm>
        </p:grpSpPr>
        <p:pic>
          <p:nvPicPr>
            <p:cNvPr id="33" name="Picture 32" descr="student support"/>
            <p:cNvPicPr>
              <a:picLocks noRot="1" noChangeAspect="1" noMove="1" noResize="1"/>
            </p:cNvPicPr>
            <p:nvPr isPhoto="1"/>
          </p:nvPicPr>
          <p:blipFill>
            <a:blip r:embed="rId5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5641" y="1326451"/>
              <a:ext cx="4114800" cy="2743200"/>
            </a:xfrm>
            <a:prstGeom prst="roundRect">
              <a:avLst>
                <a:gd name="adj" fmla="val 6500"/>
              </a:avLst>
            </a:prstGeom>
            <a:noFill/>
            <a:ln>
              <a:noFill/>
            </a:ln>
          </p:spPr>
        </p:pic>
        <p:pic>
          <p:nvPicPr>
            <p:cNvPr id="32" name="Picture 31" descr="skills"/>
            <p:cNvPicPr>
              <a:picLocks noRot="1" noChangeAspect="1" noMove="1" noResize="1"/>
            </p:cNvPicPr>
            <p:nvPr isPhoto="1"/>
          </p:nvPicPr>
          <p:blipFill>
            <a:blip r:embed="rId6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41" y="1326451"/>
              <a:ext cx="4114800" cy="2743200"/>
            </a:xfrm>
            <a:prstGeom prst="roundRect">
              <a:avLst>
                <a:gd name="adj" fmla="val 6500"/>
              </a:avLst>
            </a:prstGeom>
            <a:noFill/>
            <a:ln>
              <a:noFill/>
            </a:ln>
          </p:spPr>
        </p:pic>
        <p:sp>
          <p:nvSpPr>
            <p:cNvPr id="28" name="Rectangle 27"/>
            <p:cNvSpPr/>
            <p:nvPr/>
          </p:nvSpPr>
          <p:spPr>
            <a:xfrm>
              <a:off x="4685641" y="3121192"/>
              <a:ext cx="4122391" cy="78860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GB" sz="2400" b="1" dirty="0">
                  <a:solidFill>
                    <a:srgbClr val="7030A0"/>
                  </a:solidFill>
                  <a:latin typeface="+mn-lt"/>
                </a:rPr>
                <a:t>Student support funds </a:t>
              </a:r>
              <a:r>
                <a:rPr lang="en-GB" sz="2400" b="1" dirty="0" smtClean="0">
                  <a:solidFill>
                    <a:srgbClr val="7030A0"/>
                  </a:solidFill>
                  <a:latin typeface="+mn-lt"/>
                </a:rPr>
                <a:t/>
              </a:r>
              <a:br>
                <a:rPr lang="en-GB" sz="2400" b="1" dirty="0" smtClean="0">
                  <a:solidFill>
                    <a:srgbClr val="7030A0"/>
                  </a:solidFill>
                  <a:latin typeface="+mn-lt"/>
                </a:rPr>
              </a:br>
              <a:r>
                <a:rPr lang="en-GB" sz="2400" b="1" dirty="0" smtClean="0">
                  <a:solidFill>
                    <a:srgbClr val="7030A0"/>
                  </a:solidFill>
                  <a:latin typeface="+mn-lt"/>
                </a:rPr>
                <a:t>(</a:t>
              </a:r>
              <a:r>
                <a:rPr lang="en-GB" sz="2400" b="1" dirty="0">
                  <a:solidFill>
                    <a:srgbClr val="7030A0"/>
                  </a:solidFill>
                  <a:latin typeface="+mn-lt"/>
                </a:rPr>
                <a:t>for college students)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55120" y="3110078"/>
              <a:ext cx="4114800" cy="788608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GB" sz="2400" b="1" dirty="0">
                  <a:solidFill>
                    <a:srgbClr val="7030A0"/>
                  </a:solidFill>
                  <a:latin typeface="+mn-lt"/>
                </a:rPr>
                <a:t>Skills development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1966" y="2698198"/>
            <a:ext cx="8524085" cy="3132000"/>
            <a:chOff x="313452" y="2851098"/>
            <a:chExt cx="8524085" cy="3132000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469" y="2851098"/>
              <a:ext cx="4153438" cy="313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8607" y="2851098"/>
              <a:ext cx="4152504" cy="313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313452" y="4659190"/>
              <a:ext cx="4167656" cy="78860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GB" sz="2400" b="1" dirty="0" smtClean="0">
                  <a:solidFill>
                    <a:srgbClr val="7030A0"/>
                  </a:solidFill>
                  <a:latin typeface="+mn-lt"/>
                </a:rPr>
                <a:t>Widening </a:t>
              </a:r>
              <a:r>
                <a:rPr lang="en-GB" sz="2400" b="1" dirty="0">
                  <a:solidFill>
                    <a:srgbClr val="7030A0"/>
                  </a:solidFill>
                  <a:latin typeface="+mn-lt"/>
                </a:rPr>
                <a:t>access to further and higher </a:t>
              </a:r>
              <a:r>
                <a:rPr lang="en-GB" sz="2400" b="1" dirty="0" smtClean="0">
                  <a:solidFill>
                    <a:srgbClr val="7030A0"/>
                  </a:solidFill>
                  <a:latin typeface="+mn-lt"/>
                </a:rPr>
                <a:t>education</a:t>
              </a:r>
              <a:endParaRPr lang="en-GB" sz="2400" b="1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60768" y="4630951"/>
              <a:ext cx="4176769" cy="78860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GB" sz="2400" b="1" dirty="0">
                  <a:solidFill>
                    <a:srgbClr val="7030A0"/>
                  </a:solidFill>
                  <a:latin typeface="+mn-lt"/>
                </a:rPr>
                <a:t>Other costs such as staff, buildings and equipment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550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Telling data stories</a:t>
            </a:r>
            <a:endParaRPr lang="en-GB" dirty="0"/>
          </a:p>
        </p:txBody>
      </p:sp>
      <p:pic>
        <p:nvPicPr>
          <p:cNvPr id="1026" name="Picture 2" descr="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493" y="2250153"/>
            <a:ext cx="1708498" cy="197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idyverse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354" y="2250152"/>
            <a:ext cx="1705636" cy="19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>
            <a:stCxn id="1028" idx="3"/>
            <a:endCxn id="1026" idx="1"/>
          </p:cNvCxnSpPr>
          <p:nvPr/>
        </p:nvCxnSpPr>
        <p:spPr bwMode="auto">
          <a:xfrm>
            <a:off x="3901990" y="3238541"/>
            <a:ext cx="810503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412" y="4226929"/>
            <a:ext cx="7283383" cy="133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22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792" y="2367930"/>
            <a:ext cx="8640417" cy="2991588"/>
          </a:xfrm>
        </p:spPr>
        <p:txBody>
          <a:bodyPr/>
          <a:lstStyle/>
          <a:p>
            <a:r>
              <a:rPr lang="en-GB" dirty="0" smtClean="0"/>
              <a:t>Packages:</a:t>
            </a:r>
            <a:endParaRPr lang="en-GB" dirty="0"/>
          </a:p>
          <a:p>
            <a:pPr lvl="1"/>
            <a:r>
              <a:rPr lang="en-GB" dirty="0"/>
              <a:t>Library(</a:t>
            </a:r>
            <a:r>
              <a:rPr lang="en-GB" dirty="0" err="1"/>
              <a:t>gganimate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Library(</a:t>
            </a:r>
            <a:r>
              <a:rPr lang="en-GB" dirty="0" err="1"/>
              <a:t>transformr</a:t>
            </a:r>
            <a:r>
              <a:rPr lang="en-GB" dirty="0"/>
              <a:t>): </a:t>
            </a:r>
          </a:p>
          <a:p>
            <a:pPr lvl="2"/>
            <a:r>
              <a:rPr lang="en-GB" b="0" dirty="0" smtClean="0"/>
              <a:t>For </a:t>
            </a:r>
            <a:r>
              <a:rPr lang="en-GB" b="0" dirty="0"/>
              <a:t>manipulating the shapes of polygons and paths</a:t>
            </a:r>
            <a:endParaRPr lang="en-GB" dirty="0"/>
          </a:p>
          <a:p>
            <a:pPr lvl="1"/>
            <a:r>
              <a:rPr lang="en-GB" dirty="0"/>
              <a:t>Library(</a:t>
            </a:r>
            <a:r>
              <a:rPr lang="en-GB" dirty="0" err="1"/>
              <a:t>gifski</a:t>
            </a:r>
            <a:r>
              <a:rPr lang="en-GB" dirty="0"/>
              <a:t>)</a:t>
            </a:r>
          </a:p>
          <a:p>
            <a:pPr lvl="2"/>
            <a:r>
              <a:rPr lang="en-GB" b="0" dirty="0"/>
              <a:t>GIF renderer</a:t>
            </a:r>
          </a:p>
          <a:p>
            <a:r>
              <a:rPr lang="en-GB" dirty="0" smtClean="0"/>
              <a:t>“</a:t>
            </a:r>
            <a:r>
              <a:rPr lang="en-GB" dirty="0" err="1" smtClean="0"/>
              <a:t>Tweening</a:t>
            </a:r>
            <a:r>
              <a:rPr lang="en-GB" dirty="0" smtClean="0"/>
              <a:t>”</a:t>
            </a:r>
          </a:p>
          <a:p>
            <a:pPr lvl="2"/>
            <a:endParaRPr lang="en-GB" b="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Essential Concepts: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977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792" y="2367930"/>
            <a:ext cx="8640417" cy="2920800"/>
          </a:xfrm>
        </p:spPr>
        <p:txBody>
          <a:bodyPr/>
          <a:lstStyle/>
          <a:p>
            <a:r>
              <a:rPr lang="en-GB" dirty="0" smtClean="0"/>
              <a:t>Four essential components: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ggplot2 code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err="1" smtClean="0"/>
              <a:t>gganimate</a:t>
            </a:r>
            <a:r>
              <a:rPr lang="en-GB" dirty="0" smtClean="0"/>
              <a:t> grammar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animate()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err="1" smtClean="0"/>
              <a:t>gifski</a:t>
            </a:r>
            <a:endParaRPr lang="en-GB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dirty="0" err="1" smtClean="0"/>
              <a:t>anim_save</a:t>
            </a:r>
            <a:r>
              <a:rPr lang="en-GB" dirty="0" smtClean="0"/>
              <a:t>()</a:t>
            </a:r>
          </a:p>
          <a:p>
            <a:pPr marL="1371600" lvl="2" indent="-457200">
              <a:buFont typeface="+mj-lt"/>
              <a:buAutoNum type="arabicPeriod"/>
            </a:pPr>
            <a:endParaRPr lang="en-GB" dirty="0" smtClean="0"/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a GIF</a:t>
            </a:r>
            <a:endParaRPr lang="en-GB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32" y="3535909"/>
            <a:ext cx="7283383" cy="133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98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M:\Performance Measurement &amp; Analysis\Josh\Misc\EdinbR\popfirs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10" y="0"/>
            <a:ext cx="6857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:\Performance Measurement &amp; Analysis\Josh\Misc\EdinbR\199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1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42034" y="9728"/>
            <a:ext cx="5865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472773" y="612844"/>
            <a:ext cx="582686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popgif2 &lt;- </a:t>
            </a:r>
            <a:r>
              <a:rPr lang="en-GB" dirty="0" err="1" smtClean="0"/>
              <a:t>popdata</a:t>
            </a:r>
            <a:r>
              <a:rPr lang="en-GB" dirty="0" smtClean="0"/>
              <a:t> %&gt;%</a:t>
            </a:r>
          </a:p>
          <a:p>
            <a:r>
              <a:rPr lang="en-GB" dirty="0" smtClean="0"/>
              <a:t>  filter(Year  &gt;1910, Year &lt;2000) %&gt;%</a:t>
            </a:r>
          </a:p>
          <a:p>
            <a:r>
              <a:rPr lang="en-GB" dirty="0" smtClean="0"/>
              <a:t>  </a:t>
            </a:r>
            <a:r>
              <a:rPr lang="en-GB" dirty="0" err="1" smtClean="0"/>
              <a:t>ggplot</a:t>
            </a:r>
            <a:r>
              <a:rPr lang="en-GB" dirty="0" smtClean="0"/>
              <a:t>(</a:t>
            </a:r>
            <a:r>
              <a:rPr lang="en-GB" dirty="0" err="1" smtClean="0"/>
              <a:t>aes</a:t>
            </a:r>
            <a:r>
              <a:rPr lang="en-GB" dirty="0" smtClean="0"/>
              <a:t>(x = age, fill = 	gender, y = </a:t>
            </a:r>
            <a:r>
              <a:rPr lang="en-GB" dirty="0" err="1" smtClean="0"/>
              <a:t>ifelse</a:t>
            </a:r>
            <a:r>
              <a:rPr lang="en-GB" dirty="0" smtClean="0"/>
              <a:t>(gender== 	     "Male", yes = -total, no = total))) +</a:t>
            </a:r>
          </a:p>
          <a:p>
            <a:r>
              <a:rPr lang="en-GB" dirty="0" smtClean="0"/>
              <a:t>  </a:t>
            </a:r>
            <a:r>
              <a:rPr lang="en-GB" dirty="0" err="1" smtClean="0"/>
              <a:t>geom_bar</a:t>
            </a:r>
            <a:r>
              <a:rPr lang="en-GB" dirty="0" smtClean="0"/>
              <a:t>(stat = "identity") +</a:t>
            </a:r>
          </a:p>
          <a:p>
            <a:r>
              <a:rPr lang="en-GB" dirty="0" smtClean="0"/>
              <a:t>  </a:t>
            </a:r>
            <a:r>
              <a:rPr lang="en-GB" dirty="0" err="1" smtClean="0"/>
              <a:t>scale_y_continuous</a:t>
            </a:r>
            <a:r>
              <a:rPr lang="en-GB" dirty="0" smtClean="0"/>
              <a:t>(limits = max(</a:t>
            </a:r>
            <a:r>
              <a:rPr lang="en-GB" dirty="0" err="1" smtClean="0"/>
              <a:t>popdata$total</a:t>
            </a:r>
            <a:r>
              <a:rPr lang="en-GB" dirty="0" smtClean="0"/>
              <a:t>) *			    c(-1,1), labels=abs) +</a:t>
            </a:r>
          </a:p>
          <a:p>
            <a:r>
              <a:rPr lang="en-GB" dirty="0" smtClean="0"/>
              <a:t>  </a:t>
            </a:r>
            <a:r>
              <a:rPr lang="en-GB" dirty="0" err="1" smtClean="0"/>
              <a:t>coord_flip</a:t>
            </a:r>
            <a:r>
              <a:rPr lang="en-GB" dirty="0" smtClean="0"/>
              <a:t>() +</a:t>
            </a:r>
          </a:p>
          <a:p>
            <a:r>
              <a:rPr lang="en-GB" dirty="0" smtClean="0"/>
              <a:t>  </a:t>
            </a:r>
            <a:r>
              <a:rPr lang="en-GB" dirty="0" err="1" smtClean="0"/>
              <a:t>theme_minimal</a:t>
            </a:r>
            <a:r>
              <a:rPr lang="en-GB" dirty="0" smtClean="0"/>
              <a:t>() +</a:t>
            </a:r>
          </a:p>
          <a:p>
            <a:r>
              <a:rPr lang="en-GB" dirty="0" smtClean="0"/>
              <a:t>  labs(y = "Population", title = 'Scottish population by 	age, 1911-1999', subtitle = 'Year:  	{</a:t>
            </a:r>
            <a:r>
              <a:rPr lang="en-GB" dirty="0" err="1" smtClean="0"/>
              <a:t>frame_time</a:t>
            </a:r>
            <a:r>
              <a:rPr lang="en-GB" dirty="0" smtClean="0"/>
              <a:t>}') +</a:t>
            </a:r>
          </a:p>
          <a:p>
            <a:r>
              <a:rPr lang="en-GB" dirty="0" smtClean="0"/>
              <a:t>  </a:t>
            </a:r>
            <a:r>
              <a:rPr lang="en-GB" dirty="0" err="1" smtClean="0"/>
              <a:t>transition_time</a:t>
            </a:r>
            <a:r>
              <a:rPr lang="en-GB" dirty="0" smtClean="0"/>
              <a:t>(Year) +</a:t>
            </a:r>
          </a:p>
          <a:p>
            <a:r>
              <a:rPr lang="en-GB" dirty="0" smtClean="0"/>
              <a:t>  </a:t>
            </a:r>
            <a:r>
              <a:rPr lang="en-GB" dirty="0" err="1" smtClean="0"/>
              <a:t>ease_aes</a:t>
            </a:r>
            <a:r>
              <a:rPr lang="en-GB" dirty="0" smtClean="0"/>
              <a:t>('linear')</a:t>
            </a:r>
          </a:p>
          <a:p>
            <a:endParaRPr lang="en-GB" dirty="0" smtClean="0"/>
          </a:p>
          <a:p>
            <a:r>
              <a:rPr lang="en-GB" dirty="0" smtClean="0"/>
              <a:t>animate(popgif2, </a:t>
            </a:r>
            <a:r>
              <a:rPr lang="en-GB" dirty="0" err="1" smtClean="0"/>
              <a:t>end_pause</a:t>
            </a:r>
            <a:r>
              <a:rPr lang="en-GB" dirty="0" smtClean="0"/>
              <a:t> = 10, width = 700, height = 700)</a:t>
            </a:r>
          </a:p>
          <a:p>
            <a:endParaRPr lang="en-GB" dirty="0" smtClean="0"/>
          </a:p>
          <a:p>
            <a:r>
              <a:rPr lang="en-GB" dirty="0" err="1" smtClean="0"/>
              <a:t>anim_save</a:t>
            </a:r>
            <a:r>
              <a:rPr lang="en-GB" dirty="0" smtClean="0"/>
              <a:t>(filename = 'popfirst.gif')</a:t>
            </a:r>
            <a:endParaRPr lang="en-GB" dirty="0"/>
          </a:p>
        </p:txBody>
      </p:sp>
      <p:pic>
        <p:nvPicPr>
          <p:cNvPr id="9" name="Picture 4" descr="M:\Performance Measurement &amp; Analysis\Josh\Misc\EdinbR\popfirs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1" y="1733955"/>
            <a:ext cx="3429001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95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29254 0.0030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3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:\Performance Measurement &amp; Analysis\Josh\Misc\EdinbR\199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8" y="172666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4380" y="5292873"/>
            <a:ext cx="9269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transition_time</a:t>
            </a:r>
            <a:r>
              <a:rPr lang="en-GB" dirty="0"/>
              <a:t>(Year) +</a:t>
            </a:r>
          </a:p>
          <a:p>
            <a:r>
              <a:rPr lang="en-GB" dirty="0"/>
              <a:t>  </a:t>
            </a:r>
            <a:r>
              <a:rPr lang="en-GB" dirty="0" err="1"/>
              <a:t>ease_aes</a:t>
            </a:r>
            <a:r>
              <a:rPr lang="en-GB" dirty="0" smtClean="0"/>
              <a:t>(‘linear')</a:t>
            </a:r>
          </a:p>
          <a:p>
            <a:endParaRPr lang="en-GB" dirty="0"/>
          </a:p>
          <a:p>
            <a:r>
              <a:rPr lang="en-GB" dirty="0"/>
              <a:t>animate(popgif3, </a:t>
            </a:r>
            <a:r>
              <a:rPr lang="en-GB" dirty="0" err="1"/>
              <a:t>nframes</a:t>
            </a:r>
            <a:r>
              <a:rPr lang="en-GB" dirty="0"/>
              <a:t> = 200, fps = 20, duration = 10, </a:t>
            </a:r>
            <a:r>
              <a:rPr lang="en-GB" dirty="0" err="1"/>
              <a:t>end_pause</a:t>
            </a:r>
            <a:r>
              <a:rPr lang="en-GB" dirty="0"/>
              <a:t> = 10, width = 700, height = 700)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1026" name="Picture 2" descr="M:\Performance Measurement &amp; Analysis\Josh\Misc\EdinbR\popsecond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868" y="498762"/>
            <a:ext cx="5533901" cy="553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16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:\Performance Measurement &amp; Analysis\Josh\Misc\EdinbR\comparis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36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587500" y="3854450"/>
            <a:ext cx="4408488" cy="215900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87499" y="1795461"/>
            <a:ext cx="5013325" cy="215900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93850" y="5911850"/>
            <a:ext cx="4487863" cy="215900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24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:\Performance Measurement &amp; Analysis\Josh\Misc\EdinbR\popthir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8522"/>
            <a:ext cx="5409399" cy="540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93895" y="542924"/>
            <a:ext cx="3850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</a:t>
            </a:r>
            <a:r>
              <a:rPr lang="en-GB" dirty="0" smtClean="0"/>
              <a:t> </a:t>
            </a:r>
            <a:r>
              <a:rPr lang="en-GB" dirty="0" err="1" smtClean="0"/>
              <a:t>transition_states</a:t>
            </a:r>
            <a:r>
              <a:rPr lang="en-GB" dirty="0" smtClean="0"/>
              <a:t>(Year</a:t>
            </a:r>
            <a:r>
              <a:rPr lang="en-GB" dirty="0"/>
              <a:t>, wrap = F) +</a:t>
            </a:r>
          </a:p>
          <a:p>
            <a:r>
              <a:rPr lang="en-GB" dirty="0"/>
              <a:t>  </a:t>
            </a:r>
            <a:r>
              <a:rPr lang="en-GB" dirty="0" err="1"/>
              <a:t>shadow_mark</a:t>
            </a:r>
            <a:r>
              <a:rPr lang="en-GB" dirty="0"/>
              <a:t>(colour = 'black') +</a:t>
            </a:r>
          </a:p>
          <a:p>
            <a:r>
              <a:rPr lang="en-GB" dirty="0"/>
              <a:t>  </a:t>
            </a:r>
            <a:r>
              <a:rPr lang="en-GB" dirty="0" err="1"/>
              <a:t>enter_grow</a:t>
            </a:r>
            <a:r>
              <a:rPr lang="en-GB" dirty="0"/>
              <a:t>()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270" y="1838426"/>
            <a:ext cx="2567353" cy="466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238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blank">
  <a:themeElements>
    <a:clrScheme name="">
      <a:dk1>
        <a:srgbClr val="808080"/>
      </a:dk1>
      <a:lt1>
        <a:srgbClr val="FFFFFF"/>
      </a:lt1>
      <a:dk2>
        <a:srgbClr val="7D2896"/>
      </a:dk2>
      <a:lt2>
        <a:srgbClr val="FFFFFF"/>
      </a:lt2>
      <a:accent1>
        <a:srgbClr val="FFFFFF"/>
      </a:accent1>
      <a:accent2>
        <a:srgbClr val="77278E"/>
      </a:accent2>
      <a:accent3>
        <a:srgbClr val="BFACC9"/>
      </a:accent3>
      <a:accent4>
        <a:srgbClr val="DADADA"/>
      </a:accent4>
      <a:accent5>
        <a:srgbClr val="FFFFFF"/>
      </a:accent5>
      <a:accent6>
        <a:srgbClr val="6B2280"/>
      </a:accent6>
      <a:hlink>
        <a:srgbClr val="7AD7AD"/>
      </a:hlink>
      <a:folHlink>
        <a:srgbClr val="792890"/>
      </a:folHlink>
    </a:clrScheme>
    <a:fontScheme name="SFC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F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2084</TotalTime>
  <Words>595</Words>
  <Application>Microsoft Office PowerPoint</Application>
  <PresentationFormat>On-screen Show (4:3)</PresentationFormat>
  <Paragraphs>140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blank</vt:lpstr>
      <vt:lpstr>Telling data stories with gganimate:  the GIFt that keeps on giving</vt:lpstr>
      <vt:lpstr>SFC allocates ~£2bn in public funds to Scotland’s 19 universities and 25 colleges each year for:</vt:lpstr>
      <vt:lpstr>Telling data stories</vt:lpstr>
      <vt:lpstr>Essential Concepts:</vt:lpstr>
      <vt:lpstr>Making a GIF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Closing thoughts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Telling data stories with gganimate:  the GIFt that keeps on giving</dc:title>
  <dc:creator>Josh Bird</dc:creator>
  <cp:lastModifiedBy>Josh Bird</cp:lastModifiedBy>
  <cp:revision>68</cp:revision>
  <cp:lastPrinted>2013-01-16T16:21:35Z</cp:lastPrinted>
  <dcterms:created xsi:type="dcterms:W3CDTF">2019-06-04T09:42:19Z</dcterms:created>
  <dcterms:modified xsi:type="dcterms:W3CDTF">2019-10-02T08:36:55Z</dcterms:modified>
</cp:coreProperties>
</file>